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7" r:id="rId6"/>
    <p:sldId id="260" r:id="rId7"/>
    <p:sldId id="261" r:id="rId8"/>
    <p:sldId id="262" r:id="rId9"/>
    <p:sldId id="268" r:id="rId10"/>
    <p:sldId id="264" r:id="rId11"/>
    <p:sldId id="263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93041"/>
  </p:normalViewPr>
  <p:slideViewPr>
    <p:cSldViewPr snapToGrid="0" snapToObjects="1">
      <p:cViewPr varScale="1">
        <p:scale>
          <a:sx n="59" d="100"/>
          <a:sy n="59" d="100"/>
        </p:scale>
        <p:origin x="176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640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6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5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365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50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0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18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9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5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68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5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AC8F4-BFC3-674E-A166-7421906B573E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19F67-1704-5A41-97A5-9885857B7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53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Environmental impact of medications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47333"/>
            <a:ext cx="8229600" cy="417883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Essential idea 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4000" dirty="0" smtClean="0"/>
              <a:t>The </a:t>
            </a:r>
            <a:r>
              <a:rPr lang="en-US" sz="4000" dirty="0"/>
              <a:t>synthesis, isolation, and administration of medications can have an effect on the environment.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552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Nuclear waste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3778"/>
            <a:ext cx="8229600" cy="4122385"/>
          </a:xfrm>
        </p:spPr>
        <p:txBody>
          <a:bodyPr>
            <a:normAutofit lnSpcReduction="10000"/>
          </a:bodyPr>
          <a:lstStyle/>
          <a:p>
            <a:r>
              <a:rPr lang="en-US" sz="4400" dirty="0"/>
              <a:t>Nuclear chemistry is used often in the diagnosis and treatment of </a:t>
            </a:r>
            <a:r>
              <a:rPr lang="en-US" sz="4400" dirty="0" smtClean="0"/>
              <a:t>diseases. </a:t>
            </a:r>
            <a:endParaRPr lang="en-US" sz="4400" dirty="0"/>
          </a:p>
          <a:p>
            <a:r>
              <a:rPr lang="en-US" sz="4400" dirty="0" smtClean="0"/>
              <a:t>This </a:t>
            </a:r>
            <a:r>
              <a:rPr lang="en-US" sz="4400" dirty="0"/>
              <a:t>approach often produces hazardous radioactive waste that needs to be disposed </a:t>
            </a:r>
            <a:r>
              <a:rPr lang="en-US" sz="4400" dirty="0" smtClean="0"/>
              <a:t>off safely. </a:t>
            </a: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143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92681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High level nuclear waste</a:t>
            </a:r>
            <a:endParaRPr lang="en-US" sz="54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333151"/>
              </p:ext>
            </p:extLst>
          </p:nvPr>
        </p:nvGraphicFramePr>
        <p:xfrm>
          <a:off x="457200" y="1577749"/>
          <a:ext cx="8229600" cy="507557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71108"/>
                <a:gridCol w="6558492"/>
              </a:tblGrid>
              <a:tr h="4024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High-level waste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7648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Amount of radiation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Emit large amounts of ionizing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radiation/ high activity.</a:t>
                      </a:r>
                    </a:p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High environmental impact.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4024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Time 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Radioactive for a long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time and release heat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4024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Half life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Long half life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14493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Examples 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Radioisotopes such as Co-60 that have been used for diagnosis. These isotopes remain radioactive for a longer time; also the decay products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might </a:t>
                      </a: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still be radioactive. Some radioisotopes are also toxic.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16539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Disposal 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High-level waste is stored under water for a long time until radiation levels have decreased substantially and then it is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sealed in heavy steel containers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 vitrified and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then buried underground in granite rock or in deep mines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984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Low-level </a:t>
            </a:r>
            <a:r>
              <a:rPr lang="en-US" sz="5400" dirty="0" smtClean="0">
                <a:solidFill>
                  <a:srgbClr val="FF0000"/>
                </a:solidFill>
              </a:rPr>
              <a:t>nuclear waste</a:t>
            </a:r>
            <a:r>
              <a:rPr lang="en-US" sz="5400" dirty="0" smtClean="0">
                <a:solidFill>
                  <a:srgbClr val="FF0000"/>
                </a:solidFill>
                <a:effectLst/>
              </a:rPr>
              <a:t> </a:t>
            </a:r>
            <a:endParaRPr lang="en-US" sz="54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409106"/>
              </p:ext>
            </p:extLst>
          </p:nvPr>
        </p:nvGraphicFramePr>
        <p:xfrm>
          <a:off x="457200" y="1600200"/>
          <a:ext cx="8229600" cy="50709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20316"/>
                <a:gridCol w="6709284"/>
              </a:tblGrid>
              <a:tr h="3942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Low-level waste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6480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Amount of radiation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Small amounts of ionizing radiation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emitted/low activity</a:t>
                      </a:r>
                    </a:p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Low environmental</a:t>
                      </a:r>
                      <a:r>
                        <a:rPr lang="en-US" sz="2000" baseline="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 impact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942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Time 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Radioactive for a short time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942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Half life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Short half life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1620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Examples 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Contaminated clothing</a:t>
                      </a: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,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Helvetica"/>
                        </a:rPr>
                        <a:t>materials such as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Helvetica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Helvetica"/>
                        </a:rPr>
                        <a:t>gloves, coats, paper, tools, towels, syringes, injection needles which have become radioactive because they have been exposed to radiation in activities such as sterilizing equipment in hospitals, radiotherapy, …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1620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Disposal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Low levels waste is initially stored in sealed containers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until </a:t>
                      </a: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the radiation has decreased sufficiently and then compacted and placed in landfills or released in the sewage system.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160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429"/>
            <a:ext cx="9144000" cy="1055914"/>
          </a:xfrm>
        </p:spPr>
        <p:txBody>
          <a:bodyPr>
            <a:normAutofit fontScale="90000"/>
          </a:bodyPr>
          <a:lstStyle/>
          <a:p>
            <a:r>
              <a:rPr lang="en-US" sz="4000" u="sng" dirty="0">
                <a:solidFill>
                  <a:srgbClr val="FF0000"/>
                </a:solidFill>
              </a:rPr>
              <a:t>Green chemistry in the development of Tamiflu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0857"/>
            <a:ext cx="9144000" cy="598714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Shikimic</a:t>
            </a:r>
            <a:r>
              <a:rPr lang="en-US" dirty="0"/>
              <a:t> acid or </a:t>
            </a:r>
            <a:r>
              <a:rPr lang="en-US" dirty="0" err="1"/>
              <a:t>shikimate</a:t>
            </a:r>
            <a:r>
              <a:rPr lang="en-US" dirty="0"/>
              <a:t> is the precursor in the production of Tamiflu and is found in low concentrations in a variety of plants. Its extraction from plants is a long chemical process with low yields.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Alternative </a:t>
            </a:r>
            <a:r>
              <a:rPr lang="en-US" dirty="0"/>
              <a:t>and more effective sources and processes have been developed:</a:t>
            </a:r>
          </a:p>
          <a:p>
            <a:pPr lvl="0"/>
            <a:r>
              <a:rPr lang="en-US" dirty="0" err="1"/>
              <a:t>Shikimate</a:t>
            </a:r>
            <a:r>
              <a:rPr lang="en-US" dirty="0"/>
              <a:t> can also be produced by fermenting genetically engineered bacteria; process has a much higher yield and less waste. </a:t>
            </a:r>
          </a:p>
          <a:p>
            <a:pPr lvl="0"/>
            <a:r>
              <a:rPr lang="en-US" dirty="0"/>
              <a:t>Extraction of shikimate acid from different natural sources such as pine trees that have a greater concentration so less raw material needs to be </a:t>
            </a:r>
            <a:r>
              <a:rPr lang="en-US" dirty="0" smtClean="0"/>
              <a:t>used</a:t>
            </a:r>
            <a:r>
              <a:rPr lang="en-US" dirty="0" smtClean="0"/>
              <a:t>/renewable resource</a:t>
            </a:r>
            <a:endParaRPr lang="en-US" dirty="0"/>
          </a:p>
          <a:p>
            <a:r>
              <a:rPr lang="en-US" dirty="0" smtClean="0"/>
              <a:t>Less </a:t>
            </a:r>
            <a:r>
              <a:rPr lang="en-US" dirty="0"/>
              <a:t>expensive extraction of </a:t>
            </a:r>
            <a:r>
              <a:rPr lang="en-US" dirty="0" err="1"/>
              <a:t>shikimate</a:t>
            </a:r>
            <a:r>
              <a:rPr lang="en-US" dirty="0"/>
              <a:t> from suspension cultures of the Indian </a:t>
            </a:r>
            <a:r>
              <a:rPr lang="en-US" dirty="0" err="1"/>
              <a:t>sweetgum</a:t>
            </a:r>
            <a:r>
              <a:rPr lang="en-US" dirty="0"/>
              <a:t> tree. </a:t>
            </a:r>
          </a:p>
        </p:txBody>
      </p:sp>
    </p:spTree>
    <p:extLst>
      <p:ext uri="{BB962C8B-B14F-4D97-AF65-F5344CB8AC3E}">
        <p14:creationId xmlns:p14="http://schemas.microsoft.com/office/powerpoint/2010/main" val="3645501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Green chemistry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4312356" cy="5214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What do you think are the basics of green or sustainable chemistry?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556" y="2173111"/>
            <a:ext cx="3534128" cy="364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6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986" y="62971"/>
            <a:ext cx="8697458" cy="851429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Green chemistry: an approach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1"/>
            <a:ext cx="9144000" cy="59436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Considering the atom economy in the manufacturing process – making the processes as effective as possible by maximizing raw materials.  </a:t>
            </a:r>
          </a:p>
          <a:p>
            <a:pPr lvl="0"/>
            <a:r>
              <a:rPr lang="en-US" dirty="0"/>
              <a:t>Reducing the amount of waste or avoiding </a:t>
            </a:r>
            <a:r>
              <a:rPr lang="en-US" dirty="0" smtClean="0"/>
              <a:t>waste </a:t>
            </a:r>
            <a:r>
              <a:rPr lang="en-US" dirty="0"/>
              <a:t>all together.</a:t>
            </a:r>
          </a:p>
          <a:p>
            <a:pPr lvl="0"/>
            <a:r>
              <a:rPr lang="en-US" dirty="0"/>
              <a:t>Reduce amount of hazardous waste e.g. use of radioisotopes for instance in diagnostic medicine by using </a:t>
            </a:r>
            <a:r>
              <a:rPr lang="en-US" dirty="0" smtClean="0"/>
              <a:t>alternatives such as dyes.</a:t>
            </a:r>
            <a:endParaRPr lang="en-US" dirty="0"/>
          </a:p>
          <a:p>
            <a:pPr lvl="0"/>
            <a:r>
              <a:rPr lang="en-US" dirty="0"/>
              <a:t>Safe disposal of </a:t>
            </a:r>
            <a:r>
              <a:rPr lang="en-US" dirty="0" smtClean="0"/>
              <a:t>waste/treatment of waste. </a:t>
            </a:r>
            <a:endParaRPr lang="en-US" dirty="0"/>
          </a:p>
          <a:p>
            <a:pPr lvl="0"/>
            <a:r>
              <a:rPr lang="en-US" dirty="0"/>
              <a:t>Using </a:t>
            </a:r>
            <a:r>
              <a:rPr lang="en-US" dirty="0" smtClean="0"/>
              <a:t>safer chemicals and solvents in synthesis/extraction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Considering implications to human health of the synthesis and extraction processes.</a:t>
            </a:r>
          </a:p>
          <a:p>
            <a:pPr lvl="0"/>
            <a:r>
              <a:rPr lang="en-US" dirty="0" smtClean="0"/>
              <a:t>Using renewable resources</a:t>
            </a:r>
          </a:p>
          <a:p>
            <a:pPr lvl="0"/>
            <a:r>
              <a:rPr lang="en-US" dirty="0" smtClean="0"/>
              <a:t>Using synthesis pathways with fewer steps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175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8659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Solvents (1)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2721"/>
            <a:ext cx="8229600" cy="4965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synthesis and extraction of drugs often involves the use of </a:t>
            </a:r>
            <a:r>
              <a:rPr lang="en-US" dirty="0" smtClean="0"/>
              <a:t>solvents, </a:t>
            </a:r>
            <a:r>
              <a:rPr lang="en-US" dirty="0"/>
              <a:t>as they can provide a medium in which the synthesis occurs or they are used to extract the product. (e.g. using solubility</a:t>
            </a:r>
            <a:r>
              <a:rPr lang="en-US" dirty="0" smtClean="0"/>
              <a:t>), </a:t>
            </a:r>
            <a:r>
              <a:rPr lang="en-US" dirty="0"/>
              <a:t>that need to be disposed off at the end of the synthesis or extraction.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882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Solvents </a:t>
            </a:r>
            <a:r>
              <a:rPr lang="en-US" sz="5400" dirty="0" smtClean="0">
                <a:solidFill>
                  <a:srgbClr val="FF0000"/>
                </a:solidFill>
              </a:rPr>
              <a:t>(</a:t>
            </a:r>
            <a:r>
              <a:rPr lang="en-US" sz="5400" dirty="0">
                <a:solidFill>
                  <a:srgbClr val="FF0000"/>
                </a:solidFill>
              </a:rPr>
              <a:t>2</a:t>
            </a:r>
            <a:r>
              <a:rPr lang="en-US" sz="5400" dirty="0" smtClean="0">
                <a:solidFill>
                  <a:srgbClr val="FF0000"/>
                </a:solidFill>
              </a:rPr>
              <a:t>)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686800" cy="54403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Issues with the use of solvents concern:</a:t>
            </a:r>
          </a:p>
          <a:p>
            <a:pPr lvl="0"/>
            <a:r>
              <a:rPr lang="en-US" dirty="0"/>
              <a:t>Health issues of the solvent itself to the workers e.g. is the solvent carcinogenic or toxic?</a:t>
            </a:r>
          </a:p>
          <a:p>
            <a:pPr lvl="0"/>
            <a:r>
              <a:rPr lang="en-US" dirty="0"/>
              <a:t>Safety issue with the synthesis or extraction process in which the solvent is used e.g. solvent can be explosive or could form toxic by-products as a result of the process.</a:t>
            </a:r>
          </a:p>
          <a:p>
            <a:pPr lvl="0"/>
            <a:r>
              <a:rPr lang="en-US" dirty="0"/>
              <a:t>Environmental impact of solvent use e.g. emissions in the air and </a:t>
            </a:r>
            <a:r>
              <a:rPr lang="en-US" dirty="0" smtClean="0"/>
              <a:t>water e.g. chlorinated solvents. </a:t>
            </a:r>
          </a:p>
          <a:p>
            <a:pPr lvl="0"/>
            <a:r>
              <a:rPr lang="en-US" dirty="0" smtClean="0"/>
              <a:t>Some solvents are flammable.</a:t>
            </a:r>
          </a:p>
          <a:p>
            <a:pPr lvl="0"/>
            <a:r>
              <a:rPr lang="en-US" dirty="0" smtClean="0"/>
              <a:t>Contribute to greenhouse effect.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79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Solvents (</a:t>
            </a:r>
            <a:r>
              <a:rPr lang="en-US" sz="5400" dirty="0">
                <a:solidFill>
                  <a:srgbClr val="FF0000"/>
                </a:solidFill>
              </a:rPr>
              <a:t>3</a:t>
            </a:r>
            <a:r>
              <a:rPr lang="en-US" sz="5400" dirty="0" smtClean="0">
                <a:solidFill>
                  <a:srgbClr val="FF0000"/>
                </a:solidFill>
              </a:rPr>
              <a:t>)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986" y="1600200"/>
            <a:ext cx="8437814" cy="4862689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/>
              <a:t>Possible solutions to green use of solvents:</a:t>
            </a:r>
          </a:p>
          <a:p>
            <a:pPr lvl="0"/>
            <a:r>
              <a:rPr lang="en-US" sz="3600" dirty="0"/>
              <a:t>Modify the synthesis or extraction so less solvent is used.</a:t>
            </a:r>
          </a:p>
          <a:p>
            <a:pPr lvl="0"/>
            <a:r>
              <a:rPr lang="en-US" sz="3600" dirty="0"/>
              <a:t>Use an alternative safer solvent or one with zero environmental impact.</a:t>
            </a:r>
          </a:p>
          <a:p>
            <a:pPr lvl="0"/>
            <a:r>
              <a:rPr lang="en-US" sz="3600" dirty="0"/>
              <a:t>Reuse and recycle solvents.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859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333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Antibiotic waste (1)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778" y="1185333"/>
            <a:ext cx="8720666" cy="544688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Many bacteria </a:t>
            </a:r>
            <a:r>
              <a:rPr lang="en-US" dirty="0"/>
              <a:t>have become antibiotic resistant as a result of the misuse of most available </a:t>
            </a:r>
            <a:r>
              <a:rPr lang="en-US" dirty="0" err="1"/>
              <a:t>antibacterials</a:t>
            </a:r>
            <a:r>
              <a:rPr lang="en-US" dirty="0"/>
              <a:t> not just </a:t>
            </a:r>
            <a:r>
              <a:rPr lang="en-US" dirty="0" err="1"/>
              <a:t>penicillins</a:t>
            </a:r>
            <a:r>
              <a:rPr lang="en-US" dirty="0"/>
              <a:t>. </a:t>
            </a:r>
          </a:p>
          <a:p>
            <a:r>
              <a:rPr lang="en-US" dirty="0"/>
              <a:t>M</a:t>
            </a:r>
            <a:r>
              <a:rPr lang="en-US" dirty="0" smtClean="0"/>
              <a:t>any </a:t>
            </a:r>
            <a:r>
              <a:rPr lang="en-US" dirty="0"/>
              <a:t>antibiotics are now less or even no longer </a:t>
            </a:r>
            <a:r>
              <a:rPr lang="en-US" dirty="0" smtClean="0"/>
              <a:t>effective. </a:t>
            </a:r>
          </a:p>
          <a:p>
            <a:r>
              <a:rPr lang="en-US" dirty="0" smtClean="0"/>
              <a:t>Antibiotic </a:t>
            </a:r>
            <a:r>
              <a:rPr lang="en-US" dirty="0"/>
              <a:t>resistant bacteria have genes that carry this resistant characteristic and pass on these resistant genes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Misuse of </a:t>
            </a:r>
            <a:r>
              <a:rPr lang="en-US" dirty="0" err="1" smtClean="0"/>
              <a:t>antibacterials</a:t>
            </a:r>
            <a:r>
              <a:rPr lang="en-US" dirty="0" smtClean="0"/>
              <a:t> promotes the spread </a:t>
            </a:r>
            <a:r>
              <a:rPr lang="en-US" dirty="0"/>
              <a:t>of antibiotic resistance is </a:t>
            </a:r>
            <a:r>
              <a:rPr lang="en-US" dirty="0" smtClean="0"/>
              <a:t>it increases </a:t>
            </a:r>
            <a:r>
              <a:rPr lang="en-US" dirty="0"/>
              <a:t>exposure of the bacteria to </a:t>
            </a:r>
            <a:r>
              <a:rPr lang="en-US" dirty="0" smtClean="0"/>
              <a:t>antibiotics. 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969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2681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Antibiotic waste (2)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7319"/>
            <a:ext cx="8918222" cy="56906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following practices also increase exposure:</a:t>
            </a:r>
          </a:p>
          <a:p>
            <a:pPr lvl="0"/>
            <a:r>
              <a:rPr lang="en-US" dirty="0"/>
              <a:t>The use of broad-spectrum </a:t>
            </a:r>
            <a:r>
              <a:rPr lang="en-US" dirty="0" err="1"/>
              <a:t>antibacterials</a:t>
            </a:r>
            <a:r>
              <a:rPr lang="en-US" dirty="0"/>
              <a:t> (effective against a wide range of bacteria but overall less effective against any </a:t>
            </a:r>
            <a:r>
              <a:rPr lang="en-US" dirty="0" smtClean="0"/>
              <a:t>particular species) </a:t>
            </a:r>
            <a:r>
              <a:rPr lang="en-US" dirty="0"/>
              <a:t>has also provided opportunities for bacteria to genetically mutate and allow resistant bacteria to reproduce. </a:t>
            </a:r>
          </a:p>
          <a:p>
            <a:pPr lvl="0"/>
            <a:r>
              <a:rPr lang="en-US" dirty="0"/>
              <a:t>The improper disposal of antibiotics by patients and pharmaceutical companies also allows antibiotics to enter the environment and into the food chain again providing opportunities to develop genetic resistance.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15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Nuclear waste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800" dirty="0" smtClean="0"/>
              <a:t>How are radioisotopes used in medicine?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43230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844</Words>
  <Application>Microsoft Macintosh PowerPoint</Application>
  <PresentationFormat>On-screen Show (4:3)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Helvetica</vt:lpstr>
      <vt:lpstr>Times New Roman</vt:lpstr>
      <vt:lpstr>Arial</vt:lpstr>
      <vt:lpstr>Office Theme</vt:lpstr>
      <vt:lpstr>Environmental impact of medications</vt:lpstr>
      <vt:lpstr>Green chemistry</vt:lpstr>
      <vt:lpstr>Green chemistry: an approach</vt:lpstr>
      <vt:lpstr>Solvents (1)</vt:lpstr>
      <vt:lpstr>Solvents (2)</vt:lpstr>
      <vt:lpstr>Solvents (3)</vt:lpstr>
      <vt:lpstr>Antibiotic waste (1)</vt:lpstr>
      <vt:lpstr>Antibiotic waste (2)</vt:lpstr>
      <vt:lpstr>Nuclear waste</vt:lpstr>
      <vt:lpstr>Nuclear waste</vt:lpstr>
      <vt:lpstr>High level nuclear waste</vt:lpstr>
      <vt:lpstr>Low-level nuclear waste </vt:lpstr>
      <vt:lpstr>Green chemistry in the development of Tamiflu </vt:lpstr>
    </vt:vector>
  </TitlesOfParts>
  <Company>DCS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impact of medications</dc:title>
  <dc:creator>Nico Van De Casteele</dc:creator>
  <cp:lastModifiedBy>Nico Van De Casteele</cp:lastModifiedBy>
  <cp:revision>16</cp:revision>
  <dcterms:created xsi:type="dcterms:W3CDTF">2016-02-04T15:51:01Z</dcterms:created>
  <dcterms:modified xsi:type="dcterms:W3CDTF">2017-03-28T13:19:54Z</dcterms:modified>
</cp:coreProperties>
</file>